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62" r:id="rId3"/>
    <p:sldId id="280" r:id="rId4"/>
    <p:sldId id="281" r:id="rId5"/>
    <p:sldId id="279" r:id="rId6"/>
    <p:sldId id="264" r:id="rId7"/>
    <p:sldId id="265" r:id="rId8"/>
    <p:sldId id="263" r:id="rId9"/>
    <p:sldId id="273" r:id="rId10"/>
    <p:sldId id="275" r:id="rId11"/>
    <p:sldId id="274" r:id="rId12"/>
    <p:sldId id="282" r:id="rId13"/>
    <p:sldId id="283" r:id="rId14"/>
    <p:sldId id="277" r:id="rId15"/>
    <p:sldId id="278" r:id="rId16"/>
    <p:sldId id="268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7C4"/>
    <a:srgbClr val="FFFFFF"/>
    <a:srgbClr val="C5D5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79" autoAdjust="0"/>
    <p:restoredTop sz="94660"/>
  </p:normalViewPr>
  <p:slideViewPr>
    <p:cSldViewPr>
      <p:cViewPr varScale="1">
        <p:scale>
          <a:sx n="68" d="100"/>
          <a:sy n="68" d="100"/>
        </p:scale>
        <p:origin x="-15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27928-6F88-4943-BFEF-70673842F31C}" type="datetimeFigureOut">
              <a:rPr lang="hr-HR" smtClean="0"/>
              <a:pPr/>
              <a:t>9.1.2019.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6C87A-B89B-4660-8F23-B253D23DD77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8BE-10C5-4013-A01A-2CEEA6350A99}" type="datetimeFigureOut">
              <a:rPr lang="hr-HR" smtClean="0"/>
              <a:pPr/>
              <a:t>9.1.2019.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ED26-0FCC-42E7-9C4C-D56605EF5F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8BE-10C5-4013-A01A-2CEEA6350A99}" type="datetimeFigureOut">
              <a:rPr lang="hr-HR" smtClean="0"/>
              <a:pPr/>
              <a:t>9.1.2019.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ED26-0FCC-42E7-9C4C-D56605EF5F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8BE-10C5-4013-A01A-2CEEA6350A99}" type="datetimeFigureOut">
              <a:rPr lang="hr-HR" smtClean="0"/>
              <a:pPr/>
              <a:t>9.1.2019.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ED26-0FCC-42E7-9C4C-D56605EF5F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8BE-10C5-4013-A01A-2CEEA6350A99}" type="datetimeFigureOut">
              <a:rPr lang="hr-HR" smtClean="0"/>
              <a:pPr/>
              <a:t>9.1.2019.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ED26-0FCC-42E7-9C4C-D56605EF5F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8BE-10C5-4013-A01A-2CEEA6350A99}" type="datetimeFigureOut">
              <a:rPr lang="hr-HR" smtClean="0"/>
              <a:pPr/>
              <a:t>9.1.2019.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ED26-0FCC-42E7-9C4C-D56605EF5F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8BE-10C5-4013-A01A-2CEEA6350A99}" type="datetimeFigureOut">
              <a:rPr lang="hr-HR" smtClean="0"/>
              <a:pPr/>
              <a:t>9.1.2019.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ED26-0FCC-42E7-9C4C-D56605EF5F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8BE-10C5-4013-A01A-2CEEA6350A99}" type="datetimeFigureOut">
              <a:rPr lang="hr-HR" smtClean="0"/>
              <a:pPr/>
              <a:t>9.1.2019.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ED26-0FCC-42E7-9C4C-D56605EF5F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8BE-10C5-4013-A01A-2CEEA6350A99}" type="datetimeFigureOut">
              <a:rPr lang="hr-HR" smtClean="0"/>
              <a:pPr/>
              <a:t>9.1.2019.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ED26-0FCC-42E7-9C4C-D56605EF5F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8BE-10C5-4013-A01A-2CEEA6350A99}" type="datetimeFigureOut">
              <a:rPr lang="hr-HR" smtClean="0"/>
              <a:pPr/>
              <a:t>9.1.2019.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ED26-0FCC-42E7-9C4C-D56605EF5F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8BE-10C5-4013-A01A-2CEEA6350A99}" type="datetimeFigureOut">
              <a:rPr lang="hr-HR" smtClean="0"/>
              <a:pPr/>
              <a:t>9.1.2019.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ED26-0FCC-42E7-9C4C-D56605EF5F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8BE-10C5-4013-A01A-2CEEA6350A99}" type="datetimeFigureOut">
              <a:rPr lang="hr-HR" smtClean="0"/>
              <a:pPr/>
              <a:t>9.1.2019.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ED26-0FCC-42E7-9C4C-D56605EF5F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B18BE-10C5-4013-A01A-2CEEA6350A99}" type="datetimeFigureOut">
              <a:rPr lang="hr-HR" smtClean="0"/>
              <a:pPr/>
              <a:t>9.1.2019.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0ED26-0FCC-42E7-9C4C-D56605EF5FB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www.projektidvzeko.weebly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SPOMENKA\VRTI&#262;\FILMI&#262;I\PRI&#268;A%20O%20AFRICI%201.mp4" TargetMode="External"/><Relationship Id="rId1" Type="http://schemas.openxmlformats.org/officeDocument/2006/relationships/video" Target="file:///D:\SPOMENKA\VRTI&#262;\DANI%20PRED&#352;K%20ODGOJA\Digitalni%20uratci-prezentacija%20NOVO.mp4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14810" y="4838356"/>
            <a:ext cx="4929190" cy="2019644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Prikaz kvalitetne prakse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Dani predškolskog odgoja – Čakovec 2018.</a:t>
            </a:r>
          </a:p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Pedagoginja DV-a “Zeko” 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Ana Koren Friščić, </a:t>
            </a:r>
            <a:r>
              <a:rPr lang="hr-HR" dirty="0" err="1" smtClean="0">
                <a:solidFill>
                  <a:schemeClr val="bg1"/>
                </a:solidFill>
              </a:rPr>
              <a:t>mag.paed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5" name="Slika 4" descr="1280x720-wHx.jpg"/>
          <p:cNvPicPr>
            <a:picLocks noChangeAspect="1"/>
          </p:cNvPicPr>
          <p:nvPr/>
        </p:nvPicPr>
        <p:blipFill>
          <a:blip r:embed="rId2"/>
          <a:srcRect r="26012"/>
          <a:stretch>
            <a:fillRect/>
          </a:stretch>
        </p:blipFill>
        <p:spPr>
          <a:xfrm>
            <a:off x="0" y="0"/>
            <a:ext cx="9144000" cy="695179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00166" y="1500174"/>
            <a:ext cx="6215106" cy="2071702"/>
          </a:xfrm>
        </p:spPr>
        <p:txBody>
          <a:bodyPr>
            <a:noAutofit/>
          </a:bodyPr>
          <a:lstStyle/>
          <a:p>
            <a:r>
              <a:rPr lang="hr-HR" sz="2800" b="1" i="1" dirty="0" smtClean="0">
                <a:solidFill>
                  <a:schemeClr val="bg1"/>
                </a:solidFill>
                <a:latin typeface="+mn-lt"/>
              </a:rPr>
              <a:t>“Ukorak s vremenom za europski vrtić” </a:t>
            </a:r>
            <a:br>
              <a:rPr lang="hr-HR" sz="2800" b="1" i="1" dirty="0" smtClean="0">
                <a:solidFill>
                  <a:schemeClr val="bg1"/>
                </a:solidFill>
                <a:latin typeface="+mn-lt"/>
              </a:rPr>
            </a:br>
            <a:r>
              <a:rPr lang="hr-HR" sz="2800" b="1" i="1" dirty="0" smtClean="0">
                <a:solidFill>
                  <a:schemeClr val="bg1"/>
                </a:solidFill>
                <a:latin typeface="+mn-lt"/>
              </a:rPr>
              <a:t>Web dizajn i izrada web stranice</a:t>
            </a:r>
            <a:br>
              <a:rPr lang="hr-HR" sz="2800" b="1" i="1" dirty="0" smtClean="0">
                <a:solidFill>
                  <a:schemeClr val="bg1"/>
                </a:solidFill>
                <a:latin typeface="+mn-lt"/>
              </a:rPr>
            </a:br>
            <a:r>
              <a:rPr lang="hr-HR" sz="28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hr-HR" sz="2400" b="1" i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hr-HR" sz="2400" b="1" i="1" dirty="0" err="1" smtClean="0">
                <a:solidFill>
                  <a:schemeClr val="bg1"/>
                </a:solidFill>
                <a:latin typeface="+mn-lt"/>
              </a:rPr>
              <a:t>Weebly</a:t>
            </a:r>
            <a:r>
              <a:rPr lang="hr-HR" sz="2400" b="1" i="1" dirty="0" smtClean="0">
                <a:solidFill>
                  <a:schemeClr val="bg1"/>
                </a:solidFill>
                <a:latin typeface="+mn-lt"/>
              </a:rPr>
              <a:t>)</a:t>
            </a:r>
            <a:endParaRPr lang="hr-HR" sz="3200" b="1" i="1" dirty="0">
              <a:solidFill>
                <a:schemeClr val="bg1"/>
              </a:solidFill>
              <a:latin typeface="+mn-lt"/>
              <a:cs typeface="Aharoni" pitchFamily="2" charset="-79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143504" y="4929198"/>
            <a:ext cx="642942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hr-HR" sz="2100" dirty="0" smtClean="0">
              <a:solidFill>
                <a:schemeClr val="bg1"/>
              </a:solidFill>
            </a:endParaRPr>
          </a:p>
          <a:p>
            <a:r>
              <a:rPr lang="hr-HR" sz="2100" dirty="0" smtClean="0">
                <a:solidFill>
                  <a:schemeClr val="bg1"/>
                </a:solidFill>
              </a:rPr>
              <a:t>Ana Koren Friščić, </a:t>
            </a:r>
            <a:r>
              <a:rPr lang="hr-HR" sz="2100" dirty="0" err="1" smtClean="0">
                <a:solidFill>
                  <a:schemeClr val="bg1"/>
                </a:solidFill>
              </a:rPr>
              <a:t>mag.paed</a:t>
            </a:r>
            <a:r>
              <a:rPr lang="hr-HR" sz="2100" dirty="0" smtClean="0">
                <a:solidFill>
                  <a:schemeClr val="bg1"/>
                </a:solidFill>
              </a:rPr>
              <a:t>.,</a:t>
            </a:r>
          </a:p>
          <a:p>
            <a:r>
              <a:rPr lang="hr-HR" sz="2100" dirty="0" smtClean="0">
                <a:solidFill>
                  <a:schemeClr val="bg1"/>
                </a:solidFill>
              </a:rPr>
              <a:t>     stručna suradnica pedagoginja </a:t>
            </a:r>
          </a:p>
          <a:p>
            <a:r>
              <a:rPr lang="hr-HR" sz="2100" dirty="0" smtClean="0">
                <a:solidFill>
                  <a:schemeClr val="bg1"/>
                </a:solidFill>
              </a:rPr>
              <a:t>Spomenka Rožić, </a:t>
            </a:r>
            <a:r>
              <a:rPr lang="hr-HR" sz="2100" dirty="0" err="1" smtClean="0">
                <a:solidFill>
                  <a:schemeClr val="bg1"/>
                </a:solidFill>
              </a:rPr>
              <a:t>bacc.paed</a:t>
            </a:r>
            <a:r>
              <a:rPr lang="hr-HR" sz="2100" dirty="0" smtClean="0">
                <a:solidFill>
                  <a:schemeClr val="bg1"/>
                </a:solidFill>
              </a:rPr>
              <a:t>.,</a:t>
            </a:r>
          </a:p>
          <a:p>
            <a:r>
              <a:rPr lang="hr-HR" sz="2100" dirty="0" smtClean="0">
                <a:solidFill>
                  <a:schemeClr val="bg1"/>
                </a:solidFill>
              </a:rPr>
              <a:t>     odgojiteljica</a:t>
            </a:r>
          </a:p>
          <a:p>
            <a:pPr algn="r"/>
            <a:endParaRPr lang="hr-HR" sz="22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2000232" y="3571876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 smtClean="0">
                <a:solidFill>
                  <a:schemeClr val="bg1"/>
                </a:solidFill>
              </a:rPr>
              <a:t>Prikaz kvalitetne prakse</a:t>
            </a:r>
          </a:p>
          <a:p>
            <a:pPr algn="r"/>
            <a:r>
              <a:rPr lang="hr-HR" dirty="0" smtClean="0">
                <a:solidFill>
                  <a:schemeClr val="bg1"/>
                </a:solidFill>
              </a:rPr>
              <a:t>Zimske IKT radionice, OŠ </a:t>
            </a:r>
            <a:r>
              <a:rPr lang="hr-HR" dirty="0" err="1" smtClean="0">
                <a:solidFill>
                  <a:schemeClr val="bg1"/>
                </a:solidFill>
              </a:rPr>
              <a:t>Stahoninec</a:t>
            </a:r>
            <a:r>
              <a:rPr lang="hr-HR" dirty="0" smtClean="0">
                <a:solidFill>
                  <a:schemeClr val="bg1"/>
                </a:solidFill>
              </a:rPr>
              <a:t>– 9. siječnja 2019.</a:t>
            </a:r>
          </a:p>
          <a:p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357158" y="5357826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DJEČJI VRTIĆ “ZEKO”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J. Križanića 96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Varaždin</a:t>
            </a:r>
          </a:p>
          <a:p>
            <a:r>
              <a:rPr lang="hr-HR" sz="2000" dirty="0" err="1" smtClean="0">
                <a:solidFill>
                  <a:schemeClr val="bg1"/>
                </a:solidFill>
              </a:rPr>
              <a:t>info</a:t>
            </a:r>
            <a:r>
              <a:rPr lang="hr-HR" sz="2000" dirty="0" smtClean="0">
                <a:solidFill>
                  <a:schemeClr val="bg1"/>
                </a:solidFill>
              </a:rPr>
              <a:t>@</a:t>
            </a:r>
            <a:r>
              <a:rPr lang="hr-HR" sz="2000" dirty="0" err="1" smtClean="0">
                <a:solidFill>
                  <a:schemeClr val="bg1"/>
                </a:solidFill>
              </a:rPr>
              <a:t>zeko.hr</a:t>
            </a:r>
            <a:endParaRPr lang="hr-H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1280x720-wHx.jpg"/>
          <p:cNvPicPr>
            <a:picLocks noChangeAspect="1"/>
          </p:cNvPicPr>
          <p:nvPr/>
        </p:nvPicPr>
        <p:blipFill>
          <a:blip r:embed="rId2"/>
          <a:srcRect l="6675" r="35022" b="22263"/>
          <a:stretch>
            <a:fillRect/>
          </a:stretch>
        </p:blipFill>
        <p:spPr>
          <a:xfrm>
            <a:off x="0" y="0"/>
            <a:ext cx="9144000" cy="7215214"/>
          </a:xfrm>
          <a:prstGeom prst="rect">
            <a:avLst/>
          </a:prstGeom>
        </p:spPr>
      </p:pic>
      <p:pic>
        <p:nvPicPr>
          <p:cNvPr id="8" name="Slika 7" descr="preuzm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642918"/>
            <a:ext cx="3600450" cy="126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kstniOkvir 8"/>
          <p:cNvSpPr txBox="1"/>
          <p:nvPr/>
        </p:nvSpPr>
        <p:spPr>
          <a:xfrm>
            <a:off x="1428728" y="2143116"/>
            <a:ext cx="6929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err="1" smtClean="0">
                <a:solidFill>
                  <a:schemeClr val="bg1"/>
                </a:solidFill>
                <a:cs typeface="FrankRuehl" pitchFamily="34" charset="-79"/>
              </a:rPr>
              <a:t>Weebly</a:t>
            </a:r>
            <a:r>
              <a:rPr lang="hr-HR" sz="2400" dirty="0" smtClean="0">
                <a:solidFill>
                  <a:schemeClr val="bg1"/>
                </a:solidFill>
                <a:cs typeface="FrankRuehl" pitchFamily="34" charset="-79"/>
              </a:rPr>
              <a:t> </a:t>
            </a:r>
            <a:r>
              <a:rPr lang="vi-VN" sz="2400" dirty="0" smtClean="0">
                <a:solidFill>
                  <a:schemeClr val="bg1"/>
                </a:solidFill>
              </a:rPr>
              <a:t>je web 2.0 alat koji omogućuje besplatnu izradu web stranice, bloga ili web-shopa</a:t>
            </a:r>
            <a:endParaRPr lang="hr-HR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vi-VN" sz="2400" dirty="0" smtClean="0">
                <a:solidFill>
                  <a:schemeClr val="bg1"/>
                </a:solidFill>
              </a:rPr>
              <a:t> </a:t>
            </a:r>
            <a:r>
              <a:rPr lang="hr-HR" sz="2400" dirty="0" smtClean="0">
                <a:solidFill>
                  <a:schemeClr val="bg1"/>
                </a:solidFill>
              </a:rPr>
              <a:t>s</a:t>
            </a:r>
            <a:r>
              <a:rPr lang="vi-VN" sz="2400" dirty="0" smtClean="0">
                <a:solidFill>
                  <a:schemeClr val="bg1"/>
                </a:solidFill>
              </a:rPr>
              <a:t>vojim jednostavnim (drag and drop) i intuitivnim sučeljem pruža način izrade web stranice bez da nam je potrebno ikakvo (pred)znanje o programiranju</a:t>
            </a:r>
            <a:endParaRPr lang="hr-HR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vi-VN" sz="2400" dirty="0" smtClean="0">
                <a:solidFill>
                  <a:schemeClr val="bg1"/>
                </a:solidFill>
              </a:rPr>
              <a:t> Weebly omogućuje stvaranje, upravljanje i uređivanje web stranice s bilo kojeg uređaja: računalo, tablet, Iphone, Ipad ili Android</a:t>
            </a:r>
            <a:endParaRPr lang="hr-HR" sz="2400" dirty="0">
              <a:solidFill>
                <a:schemeClr val="bg1"/>
              </a:solidFill>
              <a:cs typeface="FrankRuehl" pitchFamily="34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280x720-wHx.jpg"/>
          <p:cNvPicPr>
            <a:picLocks noChangeAspect="1"/>
          </p:cNvPicPr>
          <p:nvPr/>
        </p:nvPicPr>
        <p:blipFill>
          <a:blip r:embed="rId2"/>
          <a:srcRect r="26012"/>
          <a:stretch>
            <a:fillRect/>
          </a:stretch>
        </p:blipFill>
        <p:spPr>
          <a:xfrm>
            <a:off x="0" y="0"/>
            <a:ext cx="9144000" cy="6951792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143108" y="1643050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>
                <a:solidFill>
                  <a:schemeClr val="bg1"/>
                </a:solidFill>
              </a:rPr>
              <a:t>WEB DIZAJN I IZRADA WEB STRANICE</a:t>
            </a:r>
          </a:p>
        </p:txBody>
      </p:sp>
      <p:pic>
        <p:nvPicPr>
          <p:cNvPr id="7" name="Slika 6" descr="preuzm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786058"/>
            <a:ext cx="3300423" cy="1161260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1928794" y="5500702"/>
            <a:ext cx="59293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bg1"/>
                </a:solidFill>
                <a:hlinkClick r:id="rId4"/>
              </a:rPr>
              <a:t>www.projektidvzeko.weebly.com</a:t>
            </a:r>
            <a:endParaRPr lang="hr-HR" sz="3200" b="1" dirty="0" smtClean="0">
              <a:solidFill>
                <a:schemeClr val="bg1"/>
              </a:solidFill>
            </a:endParaRPr>
          </a:p>
          <a:p>
            <a:endParaRPr lang="hr-HR" dirty="0"/>
          </a:p>
        </p:txBody>
      </p:sp>
      <p:pic>
        <p:nvPicPr>
          <p:cNvPr id="9" name="Slika 8" descr="pravi logo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5072074"/>
            <a:ext cx="1389261" cy="142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1280x720-wHx.jpg"/>
          <p:cNvPicPr>
            <a:picLocks noChangeAspect="1"/>
          </p:cNvPicPr>
          <p:nvPr/>
        </p:nvPicPr>
        <p:blipFill>
          <a:blip r:embed="rId2"/>
          <a:srcRect l="6675" r="35022" b="22263"/>
          <a:stretch>
            <a:fillRect/>
          </a:stretch>
        </p:blipFill>
        <p:spPr>
          <a:xfrm>
            <a:off x="0" y="0"/>
            <a:ext cx="9144000" cy="7215214"/>
          </a:xfrm>
          <a:prstGeom prst="rect">
            <a:avLst/>
          </a:prstGeom>
        </p:spPr>
      </p:pic>
      <p:pic>
        <p:nvPicPr>
          <p:cNvPr id="8" name="Slika 7" descr="Screen Shot 2016-02-17 at 3.45.2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785794"/>
            <a:ext cx="7358114" cy="53057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Website_Edit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64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1280x720-wHx.jpg"/>
          <p:cNvPicPr>
            <a:picLocks noChangeAspect="1"/>
          </p:cNvPicPr>
          <p:nvPr/>
        </p:nvPicPr>
        <p:blipFill>
          <a:blip r:embed="rId2"/>
          <a:srcRect l="6675" r="35022" b="22263"/>
          <a:stretch>
            <a:fillRect/>
          </a:stretch>
        </p:blipFill>
        <p:spPr>
          <a:xfrm>
            <a:off x="0" y="0"/>
            <a:ext cx="9144000" cy="7215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28728" y="1428736"/>
            <a:ext cx="7000924" cy="1470025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>
                <a:solidFill>
                  <a:schemeClr val="bg1"/>
                </a:solidFill>
              </a:rPr>
              <a:t>RADIONICA: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143108" y="2214554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chemeClr val="bg1"/>
                </a:solidFill>
              </a:rPr>
              <a:t>WEEBLY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1500166" y="2928934"/>
            <a:ext cx="67151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cs typeface="FrankRuehl" pitchFamily="34" charset="-79"/>
              </a:rPr>
              <a:t>ZADATAK 1: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  <a:cs typeface="FrankRuehl" pitchFamily="34" charset="-79"/>
              </a:rPr>
              <a:t>izradite novu web stranicu koristeći temu prema vašem izboru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  <a:cs typeface="FrankRuehl" pitchFamily="34" charset="-79"/>
              </a:rPr>
              <a:t>dodajte naslov (title, </a:t>
            </a:r>
            <a:r>
              <a:rPr lang="hr-HR" sz="2400" dirty="0" err="1" smtClean="0">
                <a:solidFill>
                  <a:schemeClr val="bg1"/>
                </a:solidFill>
                <a:cs typeface="FrankRuehl" pitchFamily="34" charset="-79"/>
              </a:rPr>
              <a:t>paragraph</a:t>
            </a:r>
            <a:r>
              <a:rPr lang="hr-HR" sz="2400" dirty="0" smtClean="0">
                <a:solidFill>
                  <a:schemeClr val="bg1"/>
                </a:solidFill>
                <a:cs typeface="FrankRuehl" pitchFamily="34" charset="-79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promijenite izbornik tako da stvorite hijerarhiju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  <a:cs typeface="FrankRuehl" pitchFamily="34" charset="-79"/>
              </a:rPr>
              <a:t>dodajte fotografiju/izbrišite fotografiju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dodajte gumb koji povezuje na drugu stranicu</a:t>
            </a:r>
            <a:endParaRPr lang="hr-HR" sz="2400" dirty="0" smtClean="0">
              <a:solidFill>
                <a:schemeClr val="bg1"/>
              </a:solidFill>
              <a:cs typeface="FrankRuehl" pitchFamily="34" charset="-79"/>
            </a:endParaRPr>
          </a:p>
          <a:p>
            <a:endParaRPr lang="hr-HR" dirty="0"/>
          </a:p>
        </p:txBody>
      </p:sp>
      <p:pic>
        <p:nvPicPr>
          <p:cNvPr id="9" name="Slika 8" descr="preuzm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5897873"/>
            <a:ext cx="1714512" cy="9601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1280x720-wHx.jpg"/>
          <p:cNvPicPr>
            <a:picLocks noChangeAspect="1"/>
          </p:cNvPicPr>
          <p:nvPr/>
        </p:nvPicPr>
        <p:blipFill>
          <a:blip r:embed="rId2"/>
          <a:srcRect l="6675" r="35022" b="22263"/>
          <a:stretch>
            <a:fillRect/>
          </a:stretch>
        </p:blipFill>
        <p:spPr>
          <a:xfrm>
            <a:off x="0" y="0"/>
            <a:ext cx="9144000" cy="7215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28728" y="1428736"/>
            <a:ext cx="7000924" cy="1470025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>
                <a:solidFill>
                  <a:schemeClr val="bg1"/>
                </a:solidFill>
              </a:rPr>
              <a:t>RADIONICA: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143108" y="2214554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chemeClr val="bg1"/>
                </a:solidFill>
              </a:rPr>
              <a:t>WEEBLY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1500166" y="2928934"/>
            <a:ext cx="67151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cs typeface="FrankRuehl" pitchFamily="34" charset="-79"/>
              </a:rPr>
              <a:t>ZADATAK 2: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dodajte galeriju i / ili </a:t>
            </a:r>
            <a:r>
              <a:rPr lang="hr-HR" sz="2400" dirty="0" err="1" smtClean="0">
                <a:solidFill>
                  <a:schemeClr val="bg1"/>
                </a:solidFill>
              </a:rPr>
              <a:t>dijaprojekciju</a:t>
            </a:r>
            <a:r>
              <a:rPr lang="hr-HR" sz="2400" dirty="0" smtClean="0">
                <a:solidFill>
                  <a:schemeClr val="bg1"/>
                </a:solidFill>
              </a:rPr>
              <a:t> (</a:t>
            </a:r>
            <a:r>
              <a:rPr lang="hr-HR" sz="2400" dirty="0" err="1" smtClean="0">
                <a:solidFill>
                  <a:schemeClr val="bg1"/>
                </a:solidFill>
              </a:rPr>
              <a:t>slideshow</a:t>
            </a:r>
            <a:r>
              <a:rPr lang="hr-HR" sz="2400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 promijenite pozadinsku sliku svoje početne stranice</a:t>
            </a:r>
            <a:endParaRPr lang="pl-PL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</a:rPr>
              <a:t>dodajte registracijski obrazac (koristite obrazac za kontakt) i kartu lokacije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objavite i zatim poništite objavljivanje web-lokacije (pogledajte postavku) </a:t>
            </a:r>
            <a:endParaRPr lang="hr-HR" sz="2400" dirty="0" smtClean="0">
              <a:solidFill>
                <a:schemeClr val="bg1"/>
              </a:solidFill>
              <a:cs typeface="FrankRuehl" pitchFamily="34" charset="-79"/>
            </a:endParaRPr>
          </a:p>
          <a:p>
            <a:endParaRPr lang="hr-HR" dirty="0"/>
          </a:p>
        </p:txBody>
      </p:sp>
      <p:pic>
        <p:nvPicPr>
          <p:cNvPr id="9" name="Slika 8" descr="preuzm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5897873"/>
            <a:ext cx="1714512" cy="9601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1280x720-wHx.jpg"/>
          <p:cNvPicPr>
            <a:picLocks noChangeAspect="1"/>
          </p:cNvPicPr>
          <p:nvPr/>
        </p:nvPicPr>
        <p:blipFill>
          <a:blip r:embed="rId2"/>
          <a:srcRect r="26012"/>
          <a:stretch>
            <a:fillRect/>
          </a:stretch>
        </p:blipFill>
        <p:spPr>
          <a:xfrm>
            <a:off x="0" y="0"/>
            <a:ext cx="9144000" cy="6951792"/>
          </a:xfrm>
          <a:prstGeom prst="rect">
            <a:avLst/>
          </a:prstGeom>
        </p:spPr>
      </p:pic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2000232" y="2357430"/>
            <a:ext cx="5429288" cy="3107990"/>
          </a:xfrm>
        </p:spPr>
        <p:txBody>
          <a:bodyPr>
            <a:normAutofit fontScale="32500" lnSpcReduction="20000"/>
          </a:bodyPr>
          <a:lstStyle/>
          <a:p>
            <a:endParaRPr lang="hr-HR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r-HR" sz="8000" b="1" i="1" dirty="0" smtClean="0">
                <a:solidFill>
                  <a:schemeClr val="bg1"/>
                </a:solidFill>
              </a:rPr>
              <a:t>Ana Koren Friščić, </a:t>
            </a:r>
            <a:r>
              <a:rPr lang="hr-HR" sz="8000" b="1" i="1" dirty="0" err="1" smtClean="0">
                <a:solidFill>
                  <a:schemeClr val="bg1"/>
                </a:solidFill>
              </a:rPr>
              <a:t>mag.paed</a:t>
            </a:r>
            <a:r>
              <a:rPr lang="hr-HR" sz="8000" b="1" i="1" dirty="0" smtClean="0">
                <a:solidFill>
                  <a:schemeClr val="bg1"/>
                </a:solidFill>
              </a:rPr>
              <a:t>.,</a:t>
            </a:r>
            <a:endParaRPr lang="hr-HR" sz="8000" b="1" dirty="0" smtClean="0">
              <a:solidFill>
                <a:schemeClr val="bg1"/>
              </a:solidFill>
            </a:endParaRPr>
          </a:p>
          <a:p>
            <a:r>
              <a:rPr lang="hr-HR" sz="8000" b="1" i="1" dirty="0" smtClean="0">
                <a:solidFill>
                  <a:schemeClr val="bg1"/>
                </a:solidFill>
              </a:rPr>
              <a:t>stručna suradnica pedagoginja; </a:t>
            </a:r>
          </a:p>
          <a:p>
            <a:r>
              <a:rPr lang="hr-HR" sz="8000" b="1" i="1" dirty="0" smtClean="0">
                <a:solidFill>
                  <a:schemeClr val="bg1"/>
                </a:solidFill>
              </a:rPr>
              <a:t>ana.koren1@</a:t>
            </a:r>
            <a:r>
              <a:rPr lang="hr-HR" sz="8000" b="1" i="1" dirty="0" err="1" smtClean="0">
                <a:solidFill>
                  <a:schemeClr val="bg1"/>
                </a:solidFill>
              </a:rPr>
              <a:t>gmail.com</a:t>
            </a:r>
            <a:endParaRPr lang="hr-HR" sz="8000" b="1" i="1" dirty="0" smtClean="0">
              <a:solidFill>
                <a:schemeClr val="bg1"/>
              </a:solidFill>
            </a:endParaRPr>
          </a:p>
          <a:p>
            <a:endParaRPr lang="hr-HR" sz="8000" b="1" i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r-HR" sz="8000" b="1" i="1" dirty="0" smtClean="0">
                <a:solidFill>
                  <a:schemeClr val="bg1"/>
                </a:solidFill>
              </a:rPr>
              <a:t>Spomenka Rožić, </a:t>
            </a:r>
            <a:r>
              <a:rPr lang="hr-HR" sz="8000" b="1" i="1" dirty="0" err="1" smtClean="0">
                <a:solidFill>
                  <a:schemeClr val="bg1"/>
                </a:solidFill>
              </a:rPr>
              <a:t>bacc.paed</a:t>
            </a:r>
            <a:r>
              <a:rPr lang="hr-HR" sz="8000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hr-HR" sz="8000" b="1" i="1" dirty="0" smtClean="0">
                <a:solidFill>
                  <a:schemeClr val="bg1"/>
                </a:solidFill>
              </a:rPr>
              <a:t>odgojiteljica; spomenka00@</a:t>
            </a:r>
            <a:r>
              <a:rPr lang="hr-HR" sz="8000" b="1" i="1" dirty="0" err="1" smtClean="0">
                <a:solidFill>
                  <a:schemeClr val="bg1"/>
                </a:solidFill>
              </a:rPr>
              <a:t>gmail.com</a:t>
            </a:r>
            <a:endParaRPr lang="hr-HR" sz="8000" b="1" i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hr-HR" sz="8000" b="1" i="1" dirty="0" smtClean="0">
              <a:solidFill>
                <a:schemeClr val="bg1"/>
              </a:solidFill>
            </a:endParaRPr>
          </a:p>
          <a:p>
            <a:endParaRPr lang="hr-HR" sz="8000" b="1" i="1" dirty="0" smtClean="0">
              <a:solidFill>
                <a:schemeClr val="bg1"/>
              </a:solidFill>
            </a:endParaRPr>
          </a:p>
          <a:p>
            <a:endParaRPr lang="hr-HR" sz="8000" b="1" dirty="0" smtClean="0">
              <a:solidFill>
                <a:schemeClr val="bg1"/>
              </a:solidFill>
              <a:latin typeface="+mj-lt"/>
            </a:endParaRPr>
          </a:p>
          <a:p>
            <a:endParaRPr lang="hr-HR" dirty="0">
              <a:solidFill>
                <a:schemeClr val="bg2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786314" y="6215082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</a:rPr>
              <a:t>DJEČJI VRTIĆ “ZEKO”, VARAŽDIN</a:t>
            </a:r>
            <a:endParaRPr lang="hr-H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1280x720-wHx.jpg"/>
          <p:cNvPicPr>
            <a:picLocks noChangeAspect="1"/>
          </p:cNvPicPr>
          <p:nvPr/>
        </p:nvPicPr>
        <p:blipFill>
          <a:blip r:embed="rId2"/>
          <a:srcRect l="14577" t="9114" r="39300" b="30334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0" y="214290"/>
            <a:ext cx="9144000" cy="928694"/>
          </a:xfrm>
          <a:prstGeom prst="rect">
            <a:avLst/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</a:rPr>
              <a:t>“UKORAK S VREMENOM ZA EUROPSKI VRTIĆ”</a:t>
            </a:r>
            <a:endParaRPr lang="hr-H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4"/>
          </p:nvPr>
        </p:nvSpPr>
        <p:spPr>
          <a:xfrm>
            <a:off x="571472" y="3214686"/>
            <a:ext cx="8113741" cy="3951288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Jačanje digitalnih kompetencija odgojitelja i djece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Jačanje jezičnih kompetencija odgojitelja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Osam mobilnosti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Pet tečajeva (Finska, Grčka, Španjolska, Irska, Malta)</a:t>
            </a:r>
          </a:p>
          <a:p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15" name="Slika 14" descr="pravi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5" y="959006"/>
            <a:ext cx="2071702" cy="21186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1280x720-wHx.jpg"/>
          <p:cNvPicPr>
            <a:picLocks noChangeAspect="1"/>
          </p:cNvPicPr>
          <p:nvPr/>
        </p:nvPicPr>
        <p:blipFill>
          <a:blip r:embed="rId2"/>
          <a:srcRect l="14577" t="9114" r="39300" b="30334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0" y="214290"/>
            <a:ext cx="9144000" cy="928694"/>
          </a:xfrm>
          <a:prstGeom prst="rect">
            <a:avLst/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</a:rPr>
              <a:t>“ INTEGRATING ICT AND NEW TECHNOLOGIES INTO TEACHING AND EDUCATION”,  </a:t>
            </a:r>
            <a:r>
              <a:rPr lang="hr-HR" sz="3200" b="1" dirty="0" err="1" smtClean="0">
                <a:solidFill>
                  <a:schemeClr val="tx2">
                    <a:lumMod val="75000"/>
                  </a:schemeClr>
                </a:solidFill>
              </a:rPr>
              <a:t>Tenerife</a:t>
            </a:r>
            <a:endParaRPr lang="hr-H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Slika 14" descr="pravi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714380" cy="730586"/>
          </a:xfrm>
          <a:prstGeom prst="rect">
            <a:avLst/>
          </a:prstGeom>
        </p:spPr>
      </p:pic>
      <p:pic>
        <p:nvPicPr>
          <p:cNvPr id="8" name="Slika 7" descr="IMG_20181105_1208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536157"/>
            <a:ext cx="4048154" cy="30361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Slika 8" descr="20181106_1742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786190"/>
            <a:ext cx="4572031" cy="25673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Slika 9" descr="20181106_1742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1285860"/>
            <a:ext cx="3571899" cy="26789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Slika 13" descr="santa_cruz_de_tenerife_auditoriu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562" y="1285860"/>
            <a:ext cx="3854312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1280x720-wHx.jpg"/>
          <p:cNvPicPr>
            <a:picLocks noChangeAspect="1"/>
          </p:cNvPicPr>
          <p:nvPr/>
        </p:nvPicPr>
        <p:blipFill>
          <a:blip r:embed="rId2"/>
          <a:srcRect l="14577" t="9114" r="39300" b="30334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0" y="214290"/>
            <a:ext cx="9144000" cy="928694"/>
          </a:xfrm>
          <a:prstGeom prst="rect">
            <a:avLst/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</a:rPr>
              <a:t>“ INTEGRATING ICT AND NEW TECHNOLOGIES INTO TEACHING AND EDUCATION”,  </a:t>
            </a:r>
            <a:r>
              <a:rPr lang="hr-HR" sz="3200" b="1" dirty="0" err="1" smtClean="0">
                <a:solidFill>
                  <a:schemeClr val="tx2">
                    <a:lumMod val="75000"/>
                  </a:schemeClr>
                </a:solidFill>
              </a:rPr>
              <a:t>Tenerife</a:t>
            </a:r>
            <a:endParaRPr lang="hr-H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Slika 14" descr="pravi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714380" cy="730586"/>
          </a:xfrm>
          <a:prstGeom prst="rect">
            <a:avLst/>
          </a:prstGeom>
        </p:spPr>
      </p:pic>
      <p:pic>
        <p:nvPicPr>
          <p:cNvPr id="8" name="Slika 7" descr="IMG_20181105_1208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917617"/>
            <a:ext cx="4048154" cy="22731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Slika 8" descr="20181106_174205.jpg"/>
          <p:cNvPicPr>
            <a:picLocks noChangeAspect="1"/>
          </p:cNvPicPr>
          <p:nvPr/>
        </p:nvPicPr>
        <p:blipFill>
          <a:blip r:embed="rId5" cstate="print"/>
          <a:srcRect b="18070"/>
          <a:stretch>
            <a:fillRect/>
          </a:stretch>
        </p:blipFill>
        <p:spPr>
          <a:xfrm>
            <a:off x="428596" y="3786190"/>
            <a:ext cx="4069035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Slika 9" descr="20181106_1742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1285860"/>
            <a:ext cx="3571898" cy="26789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Slika 13" descr="santa_cruz_de_tenerife_auditoriu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3206" y="1285860"/>
            <a:ext cx="3429024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1280x720-wHx.jpg"/>
          <p:cNvPicPr>
            <a:picLocks noChangeAspect="1"/>
          </p:cNvPicPr>
          <p:nvPr/>
        </p:nvPicPr>
        <p:blipFill>
          <a:blip r:embed="rId2"/>
          <a:srcRect l="14577" t="9114" r="39300" b="30334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0" y="214290"/>
            <a:ext cx="9144000" cy="928694"/>
          </a:xfrm>
          <a:prstGeom prst="rect">
            <a:avLst/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r-HR" sz="2800" b="1" dirty="0" smtClean="0">
                <a:solidFill>
                  <a:schemeClr val="tx2">
                    <a:lumMod val="75000"/>
                  </a:schemeClr>
                </a:solidFill>
              </a:rPr>
              <a:t>AKTIVNOSTI JAČANJA DIGITALNIH KOMPETENCIJA DJECE</a:t>
            </a:r>
            <a:endParaRPr lang="hr-H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357158" y="1500174"/>
            <a:ext cx="4000528" cy="4143404"/>
          </a:xfrm>
          <a:prstGeom prst="rect">
            <a:avLst/>
          </a:prstGeom>
          <a:solidFill>
            <a:srgbClr val="0E17C4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57158" y="1214422"/>
            <a:ext cx="4042792" cy="685800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Korištenje digitalnih sadržaja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>
          <a:xfrm>
            <a:off x="428596" y="2071678"/>
            <a:ext cx="4040188" cy="3951288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Aplikacije i računalne igre (primjerene), na obrazovnim platformama (</a:t>
            </a:r>
            <a:r>
              <a:rPr lang="hr-HR" dirty="0" err="1" smtClean="0">
                <a:solidFill>
                  <a:schemeClr val="bg1"/>
                </a:solidFill>
              </a:rPr>
              <a:t>code.org</a:t>
            </a:r>
            <a:r>
              <a:rPr lang="hr-HR" dirty="0" smtClean="0">
                <a:solidFill>
                  <a:schemeClr val="bg1"/>
                </a:solidFill>
              </a:rPr>
              <a:t>/</a:t>
            </a:r>
            <a:r>
              <a:rPr lang="hr-HR" dirty="0" err="1" smtClean="0">
                <a:solidFill>
                  <a:schemeClr val="bg1"/>
                </a:solidFill>
              </a:rPr>
              <a:t>learn</a:t>
            </a:r>
            <a:r>
              <a:rPr lang="hr-HR" dirty="0" smtClean="0">
                <a:solidFill>
                  <a:schemeClr val="bg1"/>
                </a:solidFill>
              </a:rPr>
              <a:t>, </a:t>
            </a:r>
            <a:r>
              <a:rPr lang="hr-HR" dirty="0" err="1" smtClean="0">
                <a:solidFill>
                  <a:schemeClr val="bg1"/>
                </a:solidFill>
              </a:rPr>
              <a:t>kodable.com</a:t>
            </a:r>
            <a:r>
              <a:rPr lang="hr-HR" dirty="0" smtClean="0">
                <a:solidFill>
                  <a:schemeClr val="bg1"/>
                </a:solidFill>
              </a:rPr>
              <a:t>)</a:t>
            </a:r>
          </a:p>
          <a:p>
            <a:r>
              <a:rPr lang="hr-HR" dirty="0" err="1" smtClean="0">
                <a:solidFill>
                  <a:schemeClr val="bg1"/>
                </a:solidFill>
              </a:rPr>
              <a:t>Twinspace</a:t>
            </a:r>
            <a:r>
              <a:rPr lang="hr-HR" dirty="0" smtClean="0">
                <a:solidFill>
                  <a:schemeClr val="bg1"/>
                </a:solidFill>
              </a:rPr>
              <a:t> (</a:t>
            </a:r>
            <a:r>
              <a:rPr lang="hr-HR" dirty="0" err="1" smtClean="0">
                <a:solidFill>
                  <a:schemeClr val="bg1"/>
                </a:solidFill>
              </a:rPr>
              <a:t>eTwinning</a:t>
            </a:r>
            <a:r>
              <a:rPr lang="hr-HR" dirty="0" smtClean="0">
                <a:solidFill>
                  <a:schemeClr val="bg1"/>
                </a:solidFill>
              </a:rPr>
              <a:t>)</a:t>
            </a:r>
          </a:p>
          <a:p>
            <a:r>
              <a:rPr lang="hr-HR" dirty="0" err="1" smtClean="0">
                <a:solidFill>
                  <a:schemeClr val="bg1"/>
                </a:solidFill>
              </a:rPr>
              <a:t>Skype</a:t>
            </a:r>
            <a:r>
              <a:rPr lang="hr-HR" dirty="0" smtClean="0">
                <a:solidFill>
                  <a:schemeClr val="bg1"/>
                </a:solidFill>
              </a:rPr>
              <a:t> video konferencija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Programi za izradu videa, filmova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4643438" y="1500174"/>
            <a:ext cx="4000528" cy="4143404"/>
          </a:xfrm>
          <a:prstGeom prst="rect">
            <a:avLst/>
          </a:prstGeom>
          <a:solidFill>
            <a:srgbClr val="0E17C4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3"/>
          </p:nvPr>
        </p:nvSpPr>
        <p:spPr>
          <a:xfrm>
            <a:off x="4714876" y="1285860"/>
            <a:ext cx="4041775" cy="639762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Kreiranje digitalnih sadržaja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4"/>
          </p:nvPr>
        </p:nvSpPr>
        <p:spPr>
          <a:xfrm>
            <a:off x="4643438" y="2000240"/>
            <a:ext cx="4041775" cy="395128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Kreiranje računalnih igara (programiranje – kodiranje)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fotografiranje, video snimanje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izrada videa u računalnom programu/aplikaciji (Windows </a:t>
            </a:r>
            <a:r>
              <a:rPr lang="hr-HR" dirty="0" err="1" smtClean="0">
                <a:solidFill>
                  <a:schemeClr val="bg1"/>
                </a:solidFill>
              </a:rPr>
              <a:t>movie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maker</a:t>
            </a:r>
            <a:r>
              <a:rPr lang="hr-HR" dirty="0" smtClean="0">
                <a:solidFill>
                  <a:schemeClr val="bg1"/>
                </a:solidFill>
              </a:rPr>
              <a:t>)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Izrada digitalne slikovnice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izrada stop </a:t>
            </a:r>
            <a:r>
              <a:rPr lang="hr-HR" dirty="0" err="1" smtClean="0">
                <a:solidFill>
                  <a:schemeClr val="bg1"/>
                </a:solidFill>
              </a:rPr>
              <a:t>motion</a:t>
            </a:r>
            <a:r>
              <a:rPr lang="hr-HR" dirty="0" smtClean="0">
                <a:solidFill>
                  <a:schemeClr val="bg1"/>
                </a:solidFill>
              </a:rPr>
              <a:t> filmova 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gluma, scenski izričaj, likovni izričaj kao objekt pretvoren u digitalni produkt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1280x720-wHx.jpg"/>
          <p:cNvPicPr>
            <a:picLocks noChangeAspect="1"/>
          </p:cNvPicPr>
          <p:nvPr/>
        </p:nvPicPr>
        <p:blipFill>
          <a:blip r:embed="rId2"/>
          <a:srcRect l="6675" r="35022" b="2226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Slika 10" descr="20171207_085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285992"/>
            <a:ext cx="3963570" cy="297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 descr="20171207_0854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1785926"/>
            <a:ext cx="3572470" cy="267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1280x720-wHx.jpg"/>
          <p:cNvPicPr>
            <a:picLocks noChangeAspect="1"/>
          </p:cNvPicPr>
          <p:nvPr/>
        </p:nvPicPr>
        <p:blipFill>
          <a:blip r:embed="rId2"/>
          <a:srcRect l="6675" r="35022" b="2226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Slika 2" descr="20171207_083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000240"/>
            <a:ext cx="4011195" cy="3008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IMG_20170113_13405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9256" y="2000240"/>
            <a:ext cx="2643206" cy="3195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1280x720-wHx.jpg"/>
          <p:cNvPicPr>
            <a:picLocks noChangeAspect="1"/>
          </p:cNvPicPr>
          <p:nvPr/>
        </p:nvPicPr>
        <p:blipFill>
          <a:blip r:embed="rId2"/>
          <a:srcRect l="6675" r="35022" b="2226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Slika 4" descr="20171213_0853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357298"/>
            <a:ext cx="3000966" cy="225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20171213_083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1357298"/>
            <a:ext cx="2820248" cy="211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 descr="20171213_0824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3071810"/>
            <a:ext cx="3001156" cy="2250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Slika 1" descr="20171213_0824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3214686"/>
            <a:ext cx="2784340" cy="2088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280x720-wHx.jpg"/>
          <p:cNvPicPr>
            <a:picLocks noChangeAspect="1"/>
          </p:cNvPicPr>
          <p:nvPr/>
        </p:nvPicPr>
        <p:blipFill>
          <a:blip r:embed="rId4"/>
          <a:srcRect r="26012"/>
          <a:stretch>
            <a:fillRect/>
          </a:stretch>
        </p:blipFill>
        <p:spPr>
          <a:xfrm>
            <a:off x="0" y="0"/>
            <a:ext cx="9144000" cy="6951792"/>
          </a:xfrm>
          <a:prstGeom prst="rect">
            <a:avLst/>
          </a:prstGeom>
        </p:spPr>
      </p:pic>
      <p:pic>
        <p:nvPicPr>
          <p:cNvPr id="4" name="Digitalni uratci-prezentacija NOV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643042" y="1169700"/>
            <a:ext cx="5929354" cy="3335262"/>
          </a:xfrm>
          <a:prstGeom prst="rect">
            <a:avLst/>
          </a:prstGeom>
        </p:spPr>
      </p:pic>
      <p:pic>
        <p:nvPicPr>
          <p:cNvPr id="5" name="PRIČA O AFRICI 1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285720" y="1142984"/>
            <a:ext cx="8643998" cy="486224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</TotalTime>
  <Words>390</Words>
  <Application>Microsoft Office PowerPoint</Application>
  <PresentationFormat>Prikaz na zaslonu (4:3)</PresentationFormat>
  <Paragraphs>67</Paragraphs>
  <Slides>16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Office tema</vt:lpstr>
      <vt:lpstr>“Ukorak s vremenom za europski vrtić”  Web dizajn i izrada web stranice  (Weebly)</vt:lpstr>
      <vt:lpstr>“UKORAK S VREMENOM ZA EUROPSKI VRTIĆ”</vt:lpstr>
      <vt:lpstr>“ INTEGRATING ICT AND NEW TECHNOLOGIES INTO TEACHING AND EDUCATION”,  Tenerife</vt:lpstr>
      <vt:lpstr>“ INTEGRATING ICT AND NEW TECHNOLOGIES INTO TEACHING AND EDUCATION”,  Tenerife</vt:lpstr>
      <vt:lpstr>AKTIVNOSTI JAČANJA DIGITALNIH KOMPETENCIJA DJECE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RADIONICA:</vt:lpstr>
      <vt:lpstr>RADIONICA: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Digitalne kompetencije  odgojitelja i djece  u DV-u „Zeko“ Varaždin</dc:title>
  <dc:creator>Admin</dc:creator>
  <cp:lastModifiedBy>xyx</cp:lastModifiedBy>
  <cp:revision>108</cp:revision>
  <dcterms:created xsi:type="dcterms:W3CDTF">2018-01-19T07:56:57Z</dcterms:created>
  <dcterms:modified xsi:type="dcterms:W3CDTF">2019-01-09T16:03:41Z</dcterms:modified>
</cp:coreProperties>
</file>